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5" r:id="rId17"/>
    <p:sldId id="278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2" autoAdjust="0"/>
    <p:restoredTop sz="52388" autoAdjust="0"/>
  </p:normalViewPr>
  <p:slideViewPr>
    <p:cSldViewPr snapToGrid="0" snapToObjects="1">
      <p:cViewPr varScale="1">
        <p:scale>
          <a:sx n="79" d="100"/>
          <a:sy n="79" d="100"/>
        </p:scale>
        <p:origin x="226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6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What you’ll do:</a:t>
            </a:r>
          </a:p>
          <a:p>
            <a:pPr marL="0" lvl="0" indent="0">
              <a:buNone/>
            </a:pPr>
            <a:endParaRPr b="1"/>
          </a:p>
          <a:p>
            <a:pPr marL="342900" lvl="0" indent="-342900">
              <a:buAutoNum type="arabicPeriod"/>
            </a:pPr>
            <a:r>
              <a:t>Each person receives a </a:t>
            </a:r>
            <a:r>
              <a:rPr b="1"/>
              <a:t>role card</a:t>
            </a:r>
            <a:r>
              <a:t> (one of 6 stakeholders)</a:t>
            </a:r>
          </a:p>
          <a:p>
            <a:pPr marL="0" lvl="0" indent="0">
              <a:buNone/>
            </a:pPr>
            <a:endParaRPr/>
          </a:p>
          <a:p>
            <a:pPr marL="342900" lvl="0" indent="-342900">
              <a:buAutoNum type="arabicPeriod"/>
            </a:pPr>
            <a:r>
              <a:t>Read your role card carefully (3 minutes)</a:t>
            </a:r>
          </a:p>
          <a:p>
            <a:pPr marL="0" lvl="0" indent="0">
              <a:buNone/>
            </a:pPr>
            <a:endParaRPr/>
          </a:p>
          <a:p>
            <a:pPr marL="342900" lvl="0" indent="-342900">
              <a:buAutoNum type="arabicPeriod"/>
            </a:pPr>
            <a:r>
              <a:t>Have </a:t>
            </a:r>
            <a:r>
              <a:rPr b="1"/>
              <a:t>5-minute conversations</a:t>
            </a:r>
            <a:r>
              <a:t> with different stakeholders</a:t>
            </a:r>
          </a:p>
          <a:p>
            <a:pPr marL="0" lvl="0" indent="0">
              <a:buNone/>
            </a:pPr>
            <a:endParaRPr/>
          </a:p>
          <a:p>
            <a:pPr marL="342900" lvl="0" indent="-342900">
              <a:buAutoNum type="arabicPeriod"/>
            </a:pPr>
            <a:r>
              <a:t>Stay in character - embrace their fears and motivations</a:t>
            </a:r>
          </a:p>
          <a:p>
            <a:pPr marL="0" lvl="0" indent="0">
              <a:buNone/>
            </a:pPr>
            <a:endParaRPr/>
          </a:p>
          <a:p>
            <a:pPr marL="342900" lvl="0" indent="-342900">
              <a:buAutoNum type="arabicPeriod"/>
            </a:pPr>
            <a:r>
              <a:t>Take notes in your workbook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rPr b="1"/>
              <a:t>Materials:</a:t>
            </a:r>
            <a:r>
              <a:t> Role cards will be distributed now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Distribute role cards (one per person, mixed across tables)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Give 3 minutes to read role cards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Explain: “You’ll rotate conversations every 5 minutes when I ring the bell”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“Stay in character - experience their perspective, not your own”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Set timer, ring bell every 5 minutes for rotations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The Challenge:</a:t>
            </a:r>
            <a:r>
              <a:rPr dirty="0"/>
              <a:t> RetailFlow’s customer service is broken (26-hour response times, 68% satisfaction)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b="1" dirty="0"/>
              <a:t>Your Task:</a:t>
            </a:r>
          </a:p>
          <a:p>
            <a:pPr marL="0" lvl="0" indent="0">
              <a:buNone/>
            </a:pPr>
            <a:endParaRPr b="1" dirty="0"/>
          </a:p>
          <a:p>
            <a:pPr marL="342900" lvl="0" indent="-342900">
              <a:buAutoNum type="arabicPeriod"/>
            </a:pPr>
            <a:r>
              <a:rPr dirty="0"/>
              <a:t>Review the </a:t>
            </a:r>
            <a:r>
              <a:rPr b="1" dirty="0" err="1"/>
              <a:t>RetailFlow</a:t>
            </a:r>
            <a:r>
              <a:rPr b="1" dirty="0"/>
              <a:t> case study</a:t>
            </a:r>
            <a:r>
              <a:rPr dirty="0"/>
              <a:t> in your packet</a:t>
            </a:r>
          </a:p>
          <a:p>
            <a:pPr marL="0" lvl="0" indent="0">
              <a:buNone/>
            </a:pPr>
            <a:endParaRPr dirty="0"/>
          </a:p>
          <a:p>
            <a:pPr marL="342900" lvl="0" indent="-342900">
              <a:buAutoNum type="arabicPeriod"/>
            </a:pPr>
            <a:r>
              <a:rPr dirty="0"/>
              <a:t>Complete the </a:t>
            </a:r>
            <a:r>
              <a:rPr b="1" dirty="0"/>
              <a:t>Pilot Scoping Worksheet</a:t>
            </a:r>
            <a:r>
              <a:rPr dirty="0"/>
              <a:t> as a group</a:t>
            </a:r>
          </a:p>
          <a:p>
            <a:pPr marL="0" lvl="0" indent="0">
              <a:buNone/>
            </a:pPr>
            <a:endParaRPr dirty="0"/>
          </a:p>
          <a:p>
            <a:pPr marL="342900" lvl="0" indent="-342900">
              <a:buAutoNum type="arabicPeriod"/>
            </a:pPr>
            <a:r>
              <a:rPr dirty="0"/>
              <a:t>Define: Scope, metrics, risks, budget, timeline</a:t>
            </a:r>
          </a:p>
          <a:p>
            <a:pPr marL="0" lvl="0" indent="0">
              <a:buNone/>
            </a:pPr>
            <a:endParaRPr dirty="0"/>
          </a:p>
          <a:p>
            <a:pPr marL="342900" lvl="0" indent="-342900">
              <a:buAutoNum type="arabicPeriod"/>
            </a:pPr>
            <a:r>
              <a:rPr dirty="0"/>
              <a:t>Make it “Goldilocks perfect” - not too big, not too small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b="1" dirty="0"/>
              <a:t>Then… a surprise constraint will change everything</a:t>
            </a:r>
          </a:p>
          <a:p>
            <a:pPr marL="0" lvl="0" indent="0">
              <a:buNone/>
            </a:pPr>
            <a:endParaRPr b="1" dirty="0"/>
          </a:p>
          <a:p>
            <a:pPr lvl="0"/>
            <a:r>
              <a:rPr dirty="0"/>
              <a:t>“All materials are in your participant packet”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“Turn to the Pilot Scoping section”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“You have 30 minutes to complete the worksheet”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“One person should be scribe, but everyone contributes”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Set 30-minute timer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After 20 minutes: Give 10-minute warning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After 30 minutes: Distribute ONE random constraint card per group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“You now have 10 minutes to adapt your plan based on this constraint”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dirty="0"/>
              <a:t>“This is the centerpiece of the day”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 Scenario: You’re 2 months into the </a:t>
            </a:r>
            <a:r>
              <a:rPr dirty="0" err="1"/>
              <a:t>RetailFlow</a:t>
            </a:r>
            <a:r>
              <a:rPr dirty="0"/>
              <a:t> chatbot pilot. Week 2 of live deployment.”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“You will face 4 crises in 75 minutes, each one different”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“Crisis 1: Data Quality Disaster (20 min) - Technical failure, AI giving wrong answers”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“Crisis 2: Staff Resistance (25 min) - People problem, team actively sabotaging”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“Crisis 3: Executive Pressure (25 min) - Leadership challenge, sponsor demands acceleration”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“Crisis 4: Ethical Dilemma (20 min) - Values decision, AI works but discriminates”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“Work through each crisis sequentially in your groups”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“You’ll experience what AI project crises FEEL like”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“Some involve role-plays with me - I’ll come to your table”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“Diagnose, decide, communicate - under time pressure”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“Let’s begin with Crisis 1 - Data Quality Disaster”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Three Cases</a:t>
            </a:r>
          </a:p>
          <a:p>
            <a:pPr marL="0" lvl="0" indent="0">
              <a:buNone/>
            </a:pPr>
            <a:endParaRPr b="1"/>
          </a:p>
          <a:p>
            <a:pPr marL="0" lvl="0" indent="0">
              <a:buNone/>
            </a:pPr>
            <a:r>
              <a:t>A: High ROI (but…) B: Destroyed morale C: Revenue up, satisfaction down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rPr b="1"/>
              <a:t>Your Call: SCALE • PIVOT • KILL</a:t>
            </a:r>
          </a:p>
          <a:p>
            <a:pPr marL="0" lvl="0" indent="0">
              <a:buNone/>
            </a:pPr>
            <a:endParaRPr b="1"/>
          </a:p>
          <a:p>
            <a:pPr lvl="0"/>
            <a:r>
              <a:t>“Now you shift from tactical to strategic thinking”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“You’ll analyze three AI projects and make recommendations”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“Case A: Clear Success - inventory AI with 733% ROI (but is it straightforward?)”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“Case B: Clear Failure - scheduling AI that destroyed morale (but learn from it)”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“Case C: Ambiguous - pricing AI, good revenue but bad customer satisfaction (no perfect answer)”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“For each case, recommend: SCALE, PIVOT, or KILL”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“Defend your decision with evidence and reasoning”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“Use your Decision Framework reference sheet”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“You have 60 minutes total”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dirty="0"/>
              <a:t>“You’ve experienced all of these today”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“Stakeholder Management: Power-Interest Matrix, role perspective mapping, engagement strategies”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“Project Scoping: Goldilocks principle, success metric definition, risk mitigation planning”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“Crisis Response: Diagnose → Decide → Communicate → Document (technical vs. people vs. leadership vs. ethical)”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“Strategic Decisions: Scale/Pivot/Kill criteria, decision framework questions, risk assessment matrix”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“Change Management: Expect resistance, involve early, communicate constantly, change curve navigation”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“Ethical Leadership: Four key questions - Who benefits? What could go wrong? How do we know? When do we stop?”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“These aren’t just frameworks - they’re practical tools”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“Keep your reference sheet - use it on every AI project decision you face”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 goal isn’t perfect decisions - it’s defensible decisions with clear reasoning”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People &gt; Technology</a:t>
            </a:r>
          </a:p>
          <a:p>
            <a:pPr marL="0" lvl="0" indent="0">
              <a:buNone/>
            </a:pPr>
            <a:endParaRPr b="1"/>
          </a:p>
          <a:p>
            <a:pPr lvl="0"/>
            <a:r>
              <a:rPr b="1"/>
              <a:t>Orchestration &gt; Excellence</a:t>
            </a:r>
          </a:p>
          <a:p>
            <a:pPr marL="0" lvl="0" indent="0">
              <a:buNone/>
            </a:pPr>
            <a:endParaRPr b="1"/>
          </a:p>
          <a:p>
            <a:pPr lvl="0"/>
            <a:r>
              <a:rPr b="1"/>
              <a:t>Flexibility &gt; Plans</a:t>
            </a:r>
          </a:p>
          <a:p>
            <a:pPr marL="0" lvl="0" indent="0">
              <a:buNone/>
            </a:pPr>
            <a:endParaRPr b="1"/>
          </a:p>
          <a:p>
            <a:pPr lvl="0"/>
            <a:r>
              <a:rPr b="1"/>
              <a:t>Ethics &gt; Metrics</a:t>
            </a:r>
          </a:p>
          <a:p>
            <a:pPr marL="0" lvl="0" indent="0">
              <a:buNone/>
            </a:pPr>
            <a:endParaRPr b="1"/>
          </a:p>
          <a:p>
            <a:pPr lvl="0"/>
            <a:r>
              <a:rPr b="1"/>
              <a:t>Kill &gt; Scale (if needed)</a:t>
            </a:r>
          </a:p>
          <a:p>
            <a:pPr marL="0" lvl="0" indent="0">
              <a:buNone/>
            </a:pPr>
            <a:endParaRPr b="1"/>
          </a:p>
          <a:p>
            <a:pPr lvl="0"/>
            <a:r>
              <a:t>“These aren’t just things you heard - they’re things you PRACTICED”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“AI projects fail from people issues, not technology (80% vs 20%)”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“Stakeholder orchestration is more critical than technical excellence”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“No plan survives first contact with reality - flexibility matters”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“Ethical decisions aren’t optional - they’re leadership responsibilities”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“Killing bad projects is success, not failure”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“You experienced stakeholder resistance firsthand”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“You made tough decisions under pressure”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“You navigated ethical dilemmas with no perfect answers”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“You have muscle memory now, not just theory”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“Data-driven decisions are good, values-driven decisions are essential”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“The cost of being wrong about scaling &gt;&gt; cost of being wrong about killing”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“When in doubt, run another small experiment rather than scaling prematurely”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This Week:</a:t>
            </a:r>
            <a:r>
              <a:rPr dirty="0"/>
              <a:t> What will you do?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b="1" dirty="0"/>
              <a:t>This Month:</a:t>
            </a:r>
            <a:r>
              <a:rPr dirty="0"/>
              <a:t> What will you change?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b="1" dirty="0"/>
              <a:t>This Quarter:</a:t>
            </a:r>
            <a:r>
              <a:rPr dirty="0"/>
              <a:t> What will transform?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“This is your personal reflection time - use the template in your packet”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 goal isn’t to overwhelm you with a huge to-do list”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“Pick ONE thing to do differently this week - and define why and what success looks like”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“Then think about what you’ll change this month”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“Then what will be different this quarter”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“Build momentum with small wins”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“Use the frameworks - they’re tools, not rules”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“You have the capability now - you’ve practiced it”</a:t>
            </a:r>
            <a:endParaRPr lang="en-AU" dirty="0"/>
          </a:p>
          <a:p>
            <a:pPr lvl="0"/>
            <a:endParaRPr lang="en-AU" dirty="0"/>
          </a:p>
          <a:p>
            <a:pPr marL="0" lvl="0" indent="0">
              <a:buNone/>
            </a:pPr>
            <a:r>
              <a:rPr lang="en-AU" b="1" dirty="0"/>
              <a:t>Start small</a:t>
            </a:r>
            <a:r>
              <a:rPr lang="en-AU" dirty="0"/>
              <a:t> </a:t>
            </a:r>
            <a:r>
              <a:rPr lang="en-AU" b="1" dirty="0"/>
              <a:t>Measure what matters</a:t>
            </a:r>
            <a:r>
              <a:rPr lang="en-AU" dirty="0"/>
              <a:t> </a:t>
            </a:r>
            <a:r>
              <a:rPr lang="en-AU" b="1" dirty="0"/>
              <a:t>Involve early</a:t>
            </a:r>
            <a:r>
              <a:rPr lang="en-AU" dirty="0"/>
              <a:t> </a:t>
            </a:r>
            <a:r>
              <a:rPr lang="en-AU" b="1" dirty="0"/>
              <a:t>Document everything</a:t>
            </a:r>
          </a:p>
          <a:p>
            <a:pPr marL="0" lvl="0" indent="0">
              <a:buNone/>
            </a:pPr>
            <a:endParaRPr lang="en-AU" b="1" dirty="0"/>
          </a:p>
          <a:p>
            <a:pPr lvl="0"/>
            <a:r>
              <a:rPr lang="en-AU" dirty="0"/>
              <a:t>“Four principles as you go back to work”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“Start small - apply one framework at a time”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“Measure what matters - not just what’s easy to measure”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“Involve early - don’t wait for buy-in, co-create it”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“Document decisions - use the frameworks to justify your choices”</a:t>
            </a:r>
          </a:p>
          <a:p>
            <a:pPr lvl="0"/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dirty="0"/>
              <a:t>“This isn’t the end of your learning journey”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“It’s the beginning of applying these capabilities”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“Business Innovation Masterclass is the strategic counterpart to this course”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“The frameworks will evolve as AI technology evolves”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“Stay curious, stay humble, stay learning”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b="1" dirty="0"/>
              <a:t>Thank you for an intense, engaging day!</a:t>
            </a:r>
          </a:p>
          <a:p>
            <a:pPr marL="0" lvl="0" indent="0">
              <a:buNone/>
            </a:pPr>
            <a:endParaRPr b="1" dirty="0"/>
          </a:p>
          <a:p>
            <a:pPr marL="0" lvl="0" indent="0">
              <a:buNone/>
            </a:pPr>
            <a:r>
              <a:rPr b="1" dirty="0"/>
              <a:t>Apply what you learned.</a:t>
            </a:r>
            <a:r>
              <a:rPr dirty="0"/>
              <a:t> </a:t>
            </a:r>
            <a:r>
              <a:rPr b="1" dirty="0"/>
              <a:t>Lead with humans in the loop.</a:t>
            </a:r>
            <a:r>
              <a:rPr dirty="0"/>
              <a:t> </a:t>
            </a:r>
            <a:r>
              <a:rPr b="1" dirty="0"/>
              <a:t>Good luck with your AI projects!</a:t>
            </a:r>
          </a:p>
          <a:p>
            <a:pPr marL="0" lvl="0" indent="0">
              <a:buNone/>
            </a:pPr>
            <a:endParaRPr b="1" dirty="0"/>
          </a:p>
          <a:p>
            <a:pPr marL="0" lvl="0" indent="0">
              <a:buNone/>
            </a:pPr>
            <a:r>
              <a:rPr b="1" dirty="0"/>
              <a:t>Dr. Michael Borck</a:t>
            </a:r>
            <a:r>
              <a:rPr dirty="0"/>
              <a:t> </a:t>
            </a:r>
            <a:r>
              <a:rPr dirty="0" err="1"/>
              <a:t>michael.borck@curtin.edu.au</a:t>
            </a:r>
            <a:endParaRPr dirty="0"/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“Please take 3-4 minutes to complete feedback”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“Your honest input helps us improve these masterclasses”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dirty="0"/>
              <a:t>“This is a full, intense day but incredibly rewarding”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“You’ll leave with practical skills, not just notes”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“Every exercise builds on previous learning”</a:t>
            </a:r>
            <a:endParaRPr lang="en-AU" dirty="0"/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“Today isn’t about theory - it’s about practice”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“You’ll work hard, think critically, make difficult decisions”</a:t>
            </a:r>
          </a:p>
          <a:p>
            <a:pPr lvl="0"/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dirty="0"/>
              <a:t>“By end of today: Design AI projects with appropriate scope and success metrics”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“Manage diverse stakeholders effectively in AI initiatives”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“Navigate ethical dilemmas and value-based decision making”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“Make informed scale/pivot/kill decisions for AI pilots”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“Apply crisis management frameworks to real AI project challenges”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“You’ll actually PRACTICE each of these today”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“You’ll leave with tools you can use Monday morning”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Lecture vs. Practice</a:t>
            </a:r>
          </a:p>
          <a:p>
            <a:pPr marL="0" lvl="0" indent="0">
              <a:buNone/>
            </a:pPr>
            <a:endParaRPr b="1" dirty="0"/>
          </a:p>
          <a:p>
            <a:pPr marL="0" lvl="0" indent="0">
              <a:buNone/>
            </a:pPr>
            <a:r>
              <a:rPr dirty="0"/>
              <a:t>Lecture → Decision-making Notes → Action Passive → Active Theory → Muscle Memory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“Today you’ll experience what AI project leadership FEELS like”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 crises you’ll face are based on real projects”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“Some of you will feel uncomfortable - that’s where learning happens”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Brutal Truth About AI Projects. </a:t>
            </a:r>
            <a:r>
              <a:rPr b="1" dirty="0"/>
              <a:t>80% of AI projects fail to deliver value</a:t>
            </a:r>
            <a:r>
              <a:rPr lang="en-AU" b="1" dirty="0"/>
              <a:t>. </a:t>
            </a:r>
            <a:r>
              <a:rPr i="1" dirty="0"/>
              <a:t>Source: Gartner, 2023</a:t>
            </a:r>
          </a:p>
          <a:p>
            <a:pPr marL="0" lvl="0" indent="0">
              <a:buNone/>
            </a:pPr>
            <a:endParaRPr i="1" dirty="0"/>
          </a:p>
          <a:p>
            <a:pPr lvl="0"/>
            <a:r>
              <a:rPr dirty="0"/>
              <a:t>“Let that sink in - 4 out of 5 AI projects fail”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“Technical Issues: 20% - Algorithm doesn’t work, Data quality problems, Infrastructure failures”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“People &amp; Organizational Issues: 80% - Stakeholder resistance, Unclear objectives, Poor change management, Ethical oversights, Wrong metrics, Scope creep”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“Not because technology doesn’t work…”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“AI project leadership is NOT primarily about technology”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“It’s about people, politics, and change”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“That’s what we’re focusing on today”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🏥 Healthcare: Perfect algorithm, clinicians didn’t trust it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🏪 Retail: Worked great, destroyed jobs and PR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💰 Banking: Solved the problem, discriminated against people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“These are real projects (anonymized)”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“Healthcare: $5M investment, 2-year development, 95% accuracy in lab testing. Clinicians refused to use it. Forgot about user adoption.”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“Retail: Reduced stockouts by 40% (success!). Automated away jobs, union backlash, PR disaster. Didn’t manage people impact.”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“Banking: Improved processing speed by 70%. Discriminated against protected groups. Ethical oversight missing.”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“All had solid technology”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“All failed because of people and process issues”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“Today you’ll practice navigating exactly these challenges”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Two Different Journeys</a:t>
            </a:r>
          </a:p>
          <a:p>
            <a:pPr marL="0" lvl="0" indent="0">
              <a:buNone/>
            </a:pPr>
            <a:endParaRPr b="1" dirty="0"/>
          </a:p>
          <a:p>
            <a:pPr marL="0" lvl="0" indent="0">
              <a:buNone/>
            </a:pPr>
            <a:r>
              <a:rPr dirty="0"/>
              <a:t>Traditional: Known → Linear → Clear → Predictable → Technical risk AI: Emergent → Iterative → Evolving → Experimental → Organizational risk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“Many of you have led successful traditional projects”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“AI projects require DIFFERENT skills - not better or worse, different”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“Traditional: Requirements known upfront, linear progression, success criteria clear, predictable timeline, technical risk primary, implementation focus, Gantt charts rule”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“AI: Requirements emerge through experimentation, iterative/hypothesis-driven, success criteria evolve, we’ll know more after pilot, organizational risk dominant, learning &amp; adaptation focus, experiments rule”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“Today we focus on what’s unique about AI leadership”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dirty="0"/>
              <a:t>“The journey: Ideation → Scoping → Pilot → Evaluation → Decision → Scale/Pivot/Kill (then loop back)”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“Most organizations rush through Scoping - that’s where you design for success”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“Most fail at Evaluation - they don’t measure the right things”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“Most struggle with Kill decision - sunk cost fallacy is powerful”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“Today you’ll practice the hardest parts: Scoping, Crisis Management, and Scale/Kill decisions”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Humans in the Loop</a:t>
            </a:r>
          </a:p>
          <a:p>
            <a:pPr marL="0" lvl="0" indent="0">
              <a:buNone/>
            </a:pPr>
            <a:endParaRPr b="1" dirty="0"/>
          </a:p>
          <a:p>
            <a:pPr marL="0" lvl="0" indent="0">
              <a:buNone/>
            </a:pPr>
            <a:r>
              <a:rPr b="1" dirty="0"/>
              <a:t>AI ≠ Replace Humans</a:t>
            </a:r>
            <a:r>
              <a:rPr dirty="0"/>
              <a:t> </a:t>
            </a:r>
            <a:r>
              <a:rPr b="1" dirty="0"/>
              <a:t>AI = Humans + Technology Working Together</a:t>
            </a:r>
          </a:p>
          <a:p>
            <a:pPr marL="0" lvl="0" indent="0">
              <a:buNone/>
            </a:pPr>
            <a:endParaRPr b="1" dirty="0"/>
          </a:p>
          <a:p>
            <a:pPr marL="0" lvl="0" indent="0">
              <a:buNone/>
            </a:pPr>
            <a:r>
              <a:rPr b="1" dirty="0"/>
              <a:t>Three Pillars:</a:t>
            </a:r>
            <a:r>
              <a:rPr dirty="0"/>
              <a:t> - Stakeholder Orchestration - Change Navigation - Ethical Leadership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“This is the core principle: AI projects aren’t about replacing humans with technology”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“They’re about designing new ways for humans and AI to work together”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“This framework will guide us through every exercise today”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“These three pillars aren’t fluffy - they’re mission-critical”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“These pillars will help you navigate every challenge you face”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“Stakeholder Orchestration: Align diverse interests and motivations”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“Change Navigation: Guide organizations through AI transformation”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“Ethical Leadership: Make values-based decisions under uncertainty”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dirty="0"/>
              <a:t>“This is a realistic but fictional company”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“We’ll use </a:t>
            </a:r>
            <a:r>
              <a:rPr dirty="0" err="1"/>
              <a:t>RetailFlow</a:t>
            </a:r>
            <a:r>
              <a:rPr dirty="0"/>
              <a:t> for all exercises today”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“You are the AI Project Manager”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 chatbot pilot launched 2 weeks ago”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“It’s the mix of physical retail and e-commerce that makes this complex”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“Customer satisfaction is dropping, response times are terrible, competition is moving faster”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“They’ve decided to try AI as the solution”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“You’re about to face the reality of AI project leadership…”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 descr="./images/opening-humans-ai-collaboration.png">
            <a:extLst>
              <a:ext uri="{FF2B5EF4-FFF2-40B4-BE49-F238E27FC236}">
                <a16:creationId xmlns:a16="http://schemas.microsoft.com/office/drawing/2014/main" id="{3B8CDB52-3CB0-2879-6056-7694849F09FC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 l="13649" r="10210" b="-2"/>
          <a:stretch>
            <a:fillRect/>
          </a:stretch>
        </p:blipFill>
        <p:spPr bwMode="auto">
          <a:xfrm>
            <a:off x="1891768" y="10"/>
            <a:ext cx="7252232" cy="5143490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463" y="222245"/>
            <a:ext cx="2980038" cy="2349500"/>
          </a:xfrm>
          <a:noFill/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lang="en-AU" sz="3900" dirty="0"/>
              <a:t>AI Leadership &amp; Project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61673" y="4189228"/>
            <a:ext cx="2980040" cy="954262"/>
          </a:xfrm>
          <a:noFill/>
        </p:spPr>
        <p:txBody>
          <a:bodyPr>
            <a:normAutofit lnSpcReduction="10000"/>
          </a:bodyPr>
          <a:lstStyle/>
          <a:p>
            <a:pPr marL="0" lvl="0" indent="0" algn="l">
              <a:lnSpc>
                <a:spcPct val="90000"/>
              </a:lnSpc>
              <a:buNone/>
            </a:pPr>
            <a:r>
              <a:rPr lang="en-AU" sz="1700" dirty="0">
                <a:solidFill>
                  <a:schemeClr val="tx1"/>
                </a:solidFill>
              </a:rPr>
              <a:t>A Masterclass in Leading Successful AI Implementations</a:t>
            </a:r>
            <a:br>
              <a:rPr lang="en-AU" sz="1700" dirty="0">
                <a:solidFill>
                  <a:schemeClr val="tx1"/>
                </a:solidFill>
              </a:rPr>
            </a:br>
            <a:br>
              <a:rPr lang="en-AU" sz="1700" dirty="0">
                <a:solidFill>
                  <a:schemeClr val="tx1"/>
                </a:solidFill>
              </a:rPr>
            </a:br>
            <a:r>
              <a:rPr lang="en-AU" sz="1700" dirty="0">
                <a:solidFill>
                  <a:schemeClr val="tx1"/>
                </a:solidFill>
              </a:rPr>
              <a:t>Dr. Michael Borck</a:t>
            </a: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0AA7E7E-8AE7-3FA0-083A-140DB7034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76" y="2229224"/>
            <a:ext cx="2692031" cy="26920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51435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744070"/>
            <a:ext cx="2712684" cy="2096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Exercise: Stakeholder Speed Dating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215" y="3090939"/>
            <a:ext cx="2344003" cy="852633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Objective:</a:t>
            </a:r>
            <a:r>
              <a: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Experience AI project stakeholder perspectives firsthand</a:t>
            </a:r>
          </a:p>
        </p:txBody>
      </p:sp>
      <p:pic>
        <p:nvPicPr>
          <p:cNvPr id="5" name="Picture 4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1F18FF04-3CE9-08A8-409E-75C30F661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00" y="434053"/>
            <a:ext cx="4252912" cy="4252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ACF18-39BD-C8B3-B3AD-7426152F8EC5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51435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744070"/>
            <a:ext cx="2712684" cy="2096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Exercise: Pilot Scoping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215" y="3090939"/>
            <a:ext cx="2344003" cy="852633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Objective:</a:t>
            </a:r>
            <a:r>
              <a: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Design a well-scoped AI pilot for RetailFlow</a:t>
            </a:r>
          </a:p>
        </p:txBody>
      </p:sp>
      <p:pic>
        <p:nvPicPr>
          <p:cNvPr id="5" name="Picture 4" descr="A diagram of retail flow&#10;&#10;AI-generated content may be incorrect.">
            <a:extLst>
              <a:ext uri="{FF2B5EF4-FFF2-40B4-BE49-F238E27FC236}">
                <a16:creationId xmlns:a16="http://schemas.microsoft.com/office/drawing/2014/main" id="{E559AD21-D001-E87D-C460-489A4C26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00" y="434053"/>
            <a:ext cx="4252912" cy="4252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30DB0-8791-E239-574D-2B4D53201B67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51435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744070"/>
            <a:ext cx="2712684" cy="2096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Exercise: Crisis Management Simulation</a:t>
            </a:r>
          </a:p>
        </p:txBody>
      </p:sp>
      <p:pic>
        <p:nvPicPr>
          <p:cNvPr id="3" name="Picture 1" descr="./images/crisis-storm-timeline.png"/>
          <p:cNvPicPr>
            <a:picLocks noGrp="1" noChangeAspect="1"/>
          </p:cNvPicPr>
          <p:nvPr/>
        </p:nvPicPr>
        <p:blipFill>
          <a:blip r:embed="rId3"/>
          <a:srcRect l="13053" r="2" b="2"/>
          <a:stretch>
            <a:fillRect/>
          </a:stretch>
        </p:blipFill>
        <p:spPr bwMode="auto">
          <a:xfrm>
            <a:off x="4713672" y="434053"/>
            <a:ext cx="3697768" cy="425291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503E88-4FC0-E25E-048D-A10EAFDEC0D6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05369"/>
            <a:ext cx="9144000" cy="1443249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295" y="3959633"/>
            <a:ext cx="7261411" cy="554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Exercise: Scale or Kill Decisions</a:t>
            </a:r>
          </a:p>
        </p:txBody>
      </p:sp>
      <p:pic>
        <p:nvPicPr>
          <p:cNvPr id="3" name="Picture 1" descr="./images/scale-pivot-kill-decision-tre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7315" y="695029"/>
            <a:ext cx="8209369" cy="264752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D280C3-736F-2BC8-3751-DA00545E381A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51435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744070"/>
            <a:ext cx="2712684" cy="2096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Frameworks</a:t>
            </a:r>
          </a:p>
        </p:txBody>
      </p:sp>
      <p:pic>
        <p:nvPicPr>
          <p:cNvPr id="7" name="Content Placeholder 6" descr="A diagram of a crisis response&#10;&#10;AI-generated content may be incorrect.">
            <a:extLst>
              <a:ext uri="{FF2B5EF4-FFF2-40B4-BE49-F238E27FC236}">
                <a16:creationId xmlns:a16="http://schemas.microsoft.com/office/drawing/2014/main" id="{274B0C89-2290-6941-0AA8-8114321FA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6100" y="434053"/>
            <a:ext cx="4252912" cy="4252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519713-46AF-7839-399F-2B83A0747BFD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51435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744070"/>
            <a:ext cx="2712684" cy="2096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Core Insights</a:t>
            </a:r>
          </a:p>
        </p:txBody>
      </p:sp>
      <p:pic>
        <p:nvPicPr>
          <p:cNvPr id="3" name="Picture 1" descr="./images/five-core-insights-comparison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36100" y="434053"/>
            <a:ext cx="4252912" cy="425291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1517C4-AFC7-146F-1F5C-3D71FFE635E7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51435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744070"/>
            <a:ext cx="2712684" cy="2096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Action Plan</a:t>
            </a:r>
          </a:p>
        </p:txBody>
      </p:sp>
      <p:pic>
        <p:nvPicPr>
          <p:cNvPr id="3" name="Picture 1" descr="./images/action-plan-growth-trajectory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36100" y="434053"/>
            <a:ext cx="4252912" cy="425291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79B7A-8841-4BF0-993C-B550C2BA73BF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51435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85" y="744070"/>
            <a:ext cx="3436883" cy="381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take 3-4 minutes to complete feedback</a:t>
            </a:r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1322D58-8B2A-B448-A700-EFB6E8211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00" y="434053"/>
            <a:ext cx="4252912" cy="4252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3E12E-F77F-88C1-3BA8-1EF7CA6B52A6}"/>
              </a:ext>
            </a:extLst>
          </p:cNvPr>
          <p:cNvSpPr txBox="1"/>
          <p:nvPr/>
        </p:nvSpPr>
        <p:spPr>
          <a:xfrm>
            <a:off x="462692" y="1497059"/>
            <a:ext cx="3526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AU" b="1" dirty="0"/>
              <a:t>Michael Borck</a:t>
            </a:r>
            <a:r>
              <a:rPr lang="en-AU" dirty="0"/>
              <a:t> </a:t>
            </a:r>
          </a:p>
          <a:p>
            <a:pPr marL="0" lvl="0" indent="0">
              <a:buNone/>
            </a:pPr>
            <a:r>
              <a:rPr lang="en-AU" dirty="0" err="1"/>
              <a:t>michael.borck@curtin.edu.au</a:t>
            </a:r>
            <a:endParaRPr lang="en-A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Today’s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dirty="0"/>
              <a:t>9:00-10:30am → </a:t>
            </a:r>
            <a:r>
              <a:rPr b="1" dirty="0"/>
              <a:t>Foundations &amp; Frameworks</a:t>
            </a:r>
            <a:endParaRPr lang="en-AU" b="1" dirty="0"/>
          </a:p>
          <a:p>
            <a:pPr lvl="0"/>
            <a:r>
              <a:rPr lang="en-AU" dirty="0"/>
              <a:t>10:30-11:00 → Morning Tea</a:t>
            </a:r>
            <a:endParaRPr dirty="0"/>
          </a:p>
          <a:p>
            <a:pPr lvl="0"/>
            <a:r>
              <a:rPr dirty="0"/>
              <a:t>1</a:t>
            </a:r>
            <a:r>
              <a:rPr lang="en-AU" dirty="0"/>
              <a:t>1</a:t>
            </a:r>
            <a:r>
              <a:rPr dirty="0"/>
              <a:t>:</a:t>
            </a:r>
            <a:r>
              <a:rPr lang="en-AU" dirty="0"/>
              <a:t>0</a:t>
            </a:r>
            <a:r>
              <a:rPr dirty="0"/>
              <a:t>0-12:30pm → </a:t>
            </a:r>
            <a:r>
              <a:rPr b="1" dirty="0"/>
              <a:t>Stakeholder Management &amp; Project Scoping</a:t>
            </a:r>
          </a:p>
          <a:p>
            <a:pPr lvl="0"/>
            <a:r>
              <a:rPr dirty="0"/>
              <a:t>12:30-1:15pm → Lunch &amp; Networking</a:t>
            </a:r>
          </a:p>
          <a:p>
            <a:pPr lvl="0"/>
            <a:r>
              <a:rPr dirty="0"/>
              <a:t>1:15-2:</a:t>
            </a:r>
            <a:r>
              <a:rPr lang="en-AU" dirty="0"/>
              <a:t>30</a:t>
            </a:r>
            <a:r>
              <a:rPr dirty="0"/>
              <a:t>pm → </a:t>
            </a:r>
            <a:r>
              <a:rPr b="1" dirty="0"/>
              <a:t>Crisis Management in Action</a:t>
            </a:r>
            <a:endParaRPr lang="en-AU" b="1" dirty="0"/>
          </a:p>
          <a:p>
            <a:r>
              <a:rPr lang="en-AU" dirty="0"/>
              <a:t>2:30-3:00pm → Afternoon Tea</a:t>
            </a:r>
            <a:endParaRPr dirty="0"/>
          </a:p>
          <a:p>
            <a:pPr lvl="0"/>
            <a:r>
              <a:rPr lang="en-AU" dirty="0"/>
              <a:t>3</a:t>
            </a:r>
            <a:r>
              <a:rPr dirty="0"/>
              <a:t>:</a:t>
            </a:r>
            <a:r>
              <a:rPr lang="en-AU" dirty="0"/>
              <a:t>00</a:t>
            </a:r>
            <a:r>
              <a:rPr dirty="0"/>
              <a:t>-4:00pm → </a:t>
            </a:r>
            <a:r>
              <a:rPr b="1" dirty="0"/>
              <a:t>Strategic Decisions: Scale or Kill</a:t>
            </a:r>
          </a:p>
          <a:p>
            <a:pPr lvl="0"/>
            <a:r>
              <a:rPr dirty="0"/>
              <a:t>4:00-4:30pm → </a:t>
            </a:r>
            <a:r>
              <a:rPr b="1" dirty="0"/>
              <a:t>Personal Action Planning &amp; Framework Synthesis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60510"/>
            <a:ext cx="9144000" cy="208298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295" y="3959633"/>
            <a:ext cx="7261411" cy="554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defTabSz="914400">
              <a:lnSpc>
                <a:spcPct val="90000"/>
              </a:lnSpc>
            </a:pPr>
            <a:r>
              <a:rPr lang="en-US" sz="2700">
                <a:solidFill>
                  <a:schemeClr val="tx1">
                    <a:lumMod val="85000"/>
                    <a:lumOff val="15000"/>
                  </a:schemeClr>
                </a:solidFill>
              </a:rPr>
              <a:t>Learning Outcomes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83BA4E-8AE5-7B3D-A9D1-1E611096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835" y="4514543"/>
            <a:ext cx="5486399" cy="27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will: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Design • Manage • Navigate • Decide • Apply</a:t>
            </a:r>
          </a:p>
        </p:txBody>
      </p:sp>
      <p:pic>
        <p:nvPicPr>
          <p:cNvPr id="3" name="Picture 1" descr="./images/lecture-to-action.png"/>
          <p:cNvPicPr>
            <a:picLocks noGrp="1" noChangeAspect="1"/>
          </p:cNvPicPr>
          <p:nvPr/>
        </p:nvPicPr>
        <p:blipFill>
          <a:blip r:embed="rId3"/>
          <a:srcRect t="10589"/>
          <a:stretch>
            <a:fillRect/>
          </a:stretch>
        </p:blipFill>
        <p:spPr bwMode="auto">
          <a:xfrm>
            <a:off x="20" y="10"/>
            <a:ext cx="9143979" cy="4414889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0A90B-64D2-7FB0-030B-AB823F7A627E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51435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744070"/>
            <a:ext cx="2712684" cy="2096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Reality of AI Projects</a:t>
            </a:r>
          </a:p>
        </p:txBody>
      </p:sp>
      <p:pic>
        <p:nvPicPr>
          <p:cNvPr id="3" name="Picture 1" descr="./images/80-20-failure-rate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36100" y="434053"/>
            <a:ext cx="4252912" cy="425291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9B1EE-CB64-846A-44EF-BC39BF7E3717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60510"/>
            <a:ext cx="9144000" cy="208298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295" y="3959633"/>
            <a:ext cx="7261411" cy="554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700">
                <a:solidFill>
                  <a:schemeClr val="tx1">
                    <a:lumMod val="85000"/>
                    <a:lumOff val="15000"/>
                  </a:schemeClr>
                </a:solidFill>
              </a:rPr>
              <a:t>Real AI Project Failures</a:t>
            </a:r>
          </a:p>
        </p:txBody>
      </p:sp>
      <p:pic>
        <p:nvPicPr>
          <p:cNvPr id="3" name="Picture 1" descr="./images/three-failure-stories.png"/>
          <p:cNvPicPr>
            <a:picLocks noGrp="1" noChangeAspect="1"/>
          </p:cNvPicPr>
          <p:nvPr/>
        </p:nvPicPr>
        <p:blipFill>
          <a:blip r:embed="rId3"/>
          <a:srcRect t="29657" b="22062"/>
          <a:stretch>
            <a:fillRect/>
          </a:stretch>
        </p:blipFill>
        <p:spPr bwMode="auto">
          <a:xfrm>
            <a:off x="20" y="10"/>
            <a:ext cx="9143979" cy="4414889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DFF788-16BA-7F4B-B2F4-C1D32ED45FF8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51435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744069"/>
            <a:ext cx="2712684" cy="39428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Traditional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</a:t>
            </a:r>
            <a:br>
              <a:rPr lang="en-US" dirty="0"/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Projects</a:t>
            </a:r>
          </a:p>
        </p:txBody>
      </p:sp>
      <p:pic>
        <p:nvPicPr>
          <p:cNvPr id="3" name="Picture 1" descr="./images/traditional-vs-ai-path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36100" y="434053"/>
            <a:ext cx="4252912" cy="425291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488A08-C700-43EA-5238-2EEC711A8CE8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./images/ai-project-lifecycle-journey.png"/>
          <p:cNvPicPr>
            <a:picLocks noGrp="1" noChangeAspect="1"/>
          </p:cNvPicPr>
          <p:nvPr/>
        </p:nvPicPr>
        <p:blipFill>
          <a:blip r:embed="rId3"/>
          <a:srcRect t="17269" b="18992"/>
          <a:stretch>
            <a:fillRect/>
          </a:stretch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700">
                <a:solidFill>
                  <a:schemeClr val="tx1">
                    <a:lumMod val="85000"/>
                    <a:lumOff val="15000"/>
                  </a:schemeClr>
                </a:solidFill>
              </a:rPr>
              <a:t>The AI Project Lifecycle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2B974D-3B9E-C55A-2653-55B7F7706DE9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51435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056" y="744070"/>
            <a:ext cx="2712684" cy="2096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Core Framework</a:t>
            </a:r>
          </a:p>
        </p:txBody>
      </p:sp>
      <p:pic>
        <p:nvPicPr>
          <p:cNvPr id="3" name="Picture 1" descr="./images/three-pillars-framework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36100" y="434053"/>
            <a:ext cx="4252912" cy="425291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8F5ABD-1A77-B8A4-9CB1-B0B7E534EB1A}"/>
              </a:ext>
            </a:extLst>
          </p:cNvPr>
          <p:cNvSpPr txBox="1"/>
          <p:nvPr/>
        </p:nvSpPr>
        <p:spPr>
          <a:xfrm>
            <a:off x="7507718" y="4818756"/>
            <a:ext cx="163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AI Generated Image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Meet RetailFlow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AU" b="1" dirty="0"/>
              <a:t>Overview:</a:t>
            </a:r>
            <a:r>
              <a:rPr lang="en-AU" dirty="0"/>
              <a:t> </a:t>
            </a:r>
            <a:r>
              <a:rPr dirty="0"/>
              <a:t>50 stores • $150M revenue • 2,000 people • Australia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Problem:</a:t>
            </a:r>
            <a:r>
              <a:rPr dirty="0"/>
              <a:t> Customer satisfaction 78% → 68%, 26-hour response times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Solution:</a:t>
            </a:r>
            <a:r>
              <a:rPr dirty="0"/>
              <a:t> AI chatbot pilot (2 weeks live)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Your Role:</a:t>
            </a:r>
            <a:r>
              <a:rPr dirty="0"/>
              <a:t> AI Project Manager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2314</Words>
  <Application>Microsoft Macintosh PowerPoint</Application>
  <PresentationFormat>On-screen Show (16:9)</PresentationFormat>
  <Paragraphs>397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AI Leadership &amp; Project Management</vt:lpstr>
      <vt:lpstr>Today’s Journey</vt:lpstr>
      <vt:lpstr>Learning Outcomes</vt:lpstr>
      <vt:lpstr>The Reality of AI Projects</vt:lpstr>
      <vt:lpstr>Real AI Project Failures</vt:lpstr>
      <vt:lpstr>Traditional  vs AI Projects</vt:lpstr>
      <vt:lpstr>The AI Project Lifecycle</vt:lpstr>
      <vt:lpstr>Core Framework</vt:lpstr>
      <vt:lpstr>Meet RetailFlow</vt:lpstr>
      <vt:lpstr>Exercise: Stakeholder Speed Dating</vt:lpstr>
      <vt:lpstr>Exercise: Pilot Scoping Challenge</vt:lpstr>
      <vt:lpstr>Exercise: Crisis Management Simulation</vt:lpstr>
      <vt:lpstr>Exercise: Scale or Kill Decisions</vt:lpstr>
      <vt:lpstr>Frameworks</vt:lpstr>
      <vt:lpstr>Core Insights</vt:lpstr>
      <vt:lpstr>Your Action Plan</vt:lpstr>
      <vt:lpstr>Please take 3-4 minutes to complete feedback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Leadership &amp; Project Management</dc:title>
  <dc:creator>Dr. Michael Borck</dc:creator>
  <cp:keywords/>
  <cp:lastModifiedBy>Michael Borck</cp:lastModifiedBy>
  <cp:revision>5</cp:revision>
  <dcterms:created xsi:type="dcterms:W3CDTF">2025-10-27T13:13:11Z</dcterms:created>
  <dcterms:modified xsi:type="dcterms:W3CDTF">2025-10-29T00:44:22Z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subtitle">
    <vt:lpwstr>A Masterclass in Leading Successful AI Implementations</vt:lpwstr>
  </property>
  <property fmtid="{D5CDD505-2E9C-101B-9397-08002B2CF9AE}" pid="10" name="toc-title">
    <vt:lpwstr>Table of contents</vt:lpwstr>
  </property>
</Properties>
</file>